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3" r:id="rId7"/>
    <p:sldId id="261" r:id="rId8"/>
    <p:sldId id="262" r:id="rId9"/>
    <p:sldId id="264" r:id="rId10"/>
  </p:sldIdLst>
  <p:sldSz cx="18288000" cy="10287000"/>
  <p:notesSz cx="6858000" cy="9144000"/>
  <p:embeddedFontLst>
    <p:embeddedFont>
      <p:font typeface="Jannah" panose="020B0604020202020204" charset="-78"/>
      <p:regular r:id="rId11"/>
    </p:embeddedFont>
    <p:embeddedFont>
      <p:font typeface="Jannah Heavy" panose="020B0604020202020204" charset="-78"/>
      <p:regular r:id="rId12"/>
    </p:embeddedFont>
    <p:embeddedFont>
      <p:font typeface="Jannah Medium" panose="020B0604020202020204" charset="-78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1338" y="1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2.png>
</file>

<file path=ppt/media/image3.sv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2.mp3"/><Relationship Id="rId7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5" Type="http://schemas.microsoft.com/office/2007/relationships/media" Target="../media/media3.mp3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954551" y="953551"/>
            <a:ext cx="9333449" cy="9333449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-95377" y="-95377"/>
              <a:ext cx="6540754" cy="6540754"/>
            </a:xfrm>
            <a:custGeom>
              <a:avLst/>
              <a:gdLst/>
              <a:ahLst/>
              <a:cxnLst/>
              <a:rect l="l" t="t" r="r" b="b"/>
              <a:pathLst>
                <a:path w="6540754" h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24999" r="-24999"/>
              </a:stretch>
            </a:blipFill>
          </p:spPr>
          <p:txBody>
            <a:bodyPr/>
            <a:lstStyle/>
            <a:p>
              <a:endParaRPr lang="pt-AO"/>
            </a:p>
          </p:txBody>
        </p:sp>
      </p:grpSp>
      <p:grpSp>
        <p:nvGrpSpPr>
          <p:cNvPr id="4" name="Group 4"/>
          <p:cNvGrpSpPr/>
          <p:nvPr/>
        </p:nvGrpSpPr>
        <p:grpSpPr>
          <a:xfrm rot="-2700000">
            <a:off x="-4781926" y="951518"/>
            <a:ext cx="18111132" cy="11629737"/>
            <a:chOff x="0" y="0"/>
            <a:chExt cx="4770010" cy="306297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770010" cy="3062976"/>
            </a:xfrm>
            <a:custGeom>
              <a:avLst/>
              <a:gdLst/>
              <a:ahLst/>
              <a:cxnLst/>
              <a:rect l="l" t="t" r="r" b="b"/>
              <a:pathLst>
                <a:path w="4770010" h="3062976">
                  <a:moveTo>
                    <a:pt x="0" y="0"/>
                  </a:moveTo>
                  <a:lnTo>
                    <a:pt x="4770010" y="0"/>
                  </a:lnTo>
                  <a:lnTo>
                    <a:pt x="4770010" y="3062976"/>
                  </a:lnTo>
                  <a:lnTo>
                    <a:pt x="0" y="3062976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 u="sng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770010" cy="31010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u="sng"/>
            </a:p>
          </p:txBody>
        </p:sp>
      </p:grpSp>
      <p:grpSp>
        <p:nvGrpSpPr>
          <p:cNvPr id="7" name="Group 7"/>
          <p:cNvGrpSpPr/>
          <p:nvPr/>
        </p:nvGrpSpPr>
        <p:grpSpPr>
          <a:xfrm rot="-2700000">
            <a:off x="10877795" y="-5191057"/>
            <a:ext cx="5852739" cy="8669109"/>
            <a:chOff x="0" y="0"/>
            <a:chExt cx="1541462" cy="228322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10877795" y="-5551814"/>
            <a:ext cx="5852739" cy="8669109"/>
            <a:chOff x="0" y="0"/>
            <a:chExt cx="1541462" cy="228322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2700000">
            <a:off x="10877795" y="-6010958"/>
            <a:ext cx="5852739" cy="8669109"/>
            <a:chOff x="0" y="0"/>
            <a:chExt cx="1541462" cy="228322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28700" y="2739010"/>
            <a:ext cx="10660619" cy="1677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707"/>
              </a:lnSpc>
              <a:spcBef>
                <a:spcPct val="0"/>
              </a:spcBef>
            </a:pPr>
            <a:r>
              <a:rPr lang="en-US" sz="9791" spc="-714" dirty="0">
                <a:solidFill>
                  <a:srgbClr val="FFFFFF"/>
                </a:solidFill>
                <a:latin typeface="Jannah Heavy"/>
                <a:ea typeface="Jannah Heavy"/>
                <a:cs typeface="Jannah Heavy"/>
                <a:sym typeface="Jannah Heavy"/>
              </a:rPr>
              <a:t>PROJETO DE I.A</a:t>
            </a:r>
          </a:p>
        </p:txBody>
      </p:sp>
      <p:sp>
        <p:nvSpPr>
          <p:cNvPr id="17" name="AutoShape 17"/>
          <p:cNvSpPr/>
          <p:nvPr/>
        </p:nvSpPr>
        <p:spPr>
          <a:xfrm>
            <a:off x="-4083813" y="5839527"/>
            <a:ext cx="1322781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AO"/>
          </a:p>
        </p:txBody>
      </p:sp>
      <p:sp>
        <p:nvSpPr>
          <p:cNvPr id="18" name="Freeform 18"/>
          <p:cNvSpPr/>
          <p:nvPr/>
        </p:nvSpPr>
        <p:spPr>
          <a:xfrm>
            <a:off x="-1273518" y="8298180"/>
            <a:ext cx="7315200" cy="3977640"/>
          </a:xfrm>
          <a:custGeom>
            <a:avLst/>
            <a:gdLst/>
            <a:ahLst/>
            <a:cxnLst/>
            <a:rect l="l" t="t" r="r" b="b"/>
            <a:pathLst>
              <a:path w="7315200" h="3977640">
                <a:moveTo>
                  <a:pt x="0" y="0"/>
                </a:moveTo>
                <a:lnTo>
                  <a:pt x="7315200" y="0"/>
                </a:lnTo>
                <a:lnTo>
                  <a:pt x="7315200" y="3977640"/>
                </a:lnTo>
                <a:lnTo>
                  <a:pt x="0" y="39776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AO"/>
          </a:p>
        </p:txBody>
      </p:sp>
      <p:sp>
        <p:nvSpPr>
          <p:cNvPr id="19" name="Freeform 19"/>
          <p:cNvSpPr/>
          <p:nvPr/>
        </p:nvSpPr>
        <p:spPr>
          <a:xfrm rot="8100000" flipV="1">
            <a:off x="-3475881" y="1121409"/>
            <a:ext cx="9401653" cy="429307"/>
          </a:xfrm>
          <a:custGeom>
            <a:avLst/>
            <a:gdLst/>
            <a:ahLst/>
            <a:cxnLst/>
            <a:rect l="l" t="t" r="r" b="b"/>
            <a:pathLst>
              <a:path w="9401653" h="429307">
                <a:moveTo>
                  <a:pt x="0" y="429307"/>
                </a:moveTo>
                <a:lnTo>
                  <a:pt x="9401654" y="429307"/>
                </a:lnTo>
                <a:lnTo>
                  <a:pt x="9401654" y="0"/>
                </a:lnTo>
                <a:lnTo>
                  <a:pt x="0" y="0"/>
                </a:lnTo>
                <a:lnTo>
                  <a:pt x="0" y="429307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b="-332517"/>
            </a:stretch>
          </a:blipFill>
        </p:spPr>
        <p:txBody>
          <a:bodyPr/>
          <a:lstStyle/>
          <a:p>
            <a:endParaRPr lang="pt-AO"/>
          </a:p>
        </p:txBody>
      </p:sp>
      <p:sp>
        <p:nvSpPr>
          <p:cNvPr id="20" name="TextBox 20"/>
          <p:cNvSpPr txBox="1"/>
          <p:nvPr/>
        </p:nvSpPr>
        <p:spPr>
          <a:xfrm>
            <a:off x="1028700" y="4511723"/>
            <a:ext cx="11136680" cy="1108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114"/>
              </a:lnSpc>
            </a:pPr>
            <a:r>
              <a:rPr lang="en-US" sz="651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I.A GERADORA DE VOZ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" y="5949017"/>
            <a:ext cx="6541506" cy="490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7"/>
              </a:lnSpc>
            </a:pPr>
            <a:r>
              <a:rPr lang="en-US" sz="2926">
                <a:solidFill>
                  <a:srgbClr val="FFFFFF"/>
                </a:solidFill>
                <a:latin typeface="Jannah"/>
                <a:ea typeface="Jannah"/>
                <a:cs typeface="Jannah"/>
                <a:sym typeface="Jannah"/>
              </a:rPr>
              <a:t>MARCELO FERREIRA DE ALMEIDA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8700" y="6506194"/>
            <a:ext cx="6541506" cy="490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7"/>
              </a:lnSpc>
            </a:pPr>
            <a:r>
              <a:rPr lang="en-US" sz="2926">
                <a:solidFill>
                  <a:srgbClr val="FFFFFF"/>
                </a:solidFill>
                <a:latin typeface="Jannah"/>
                <a:ea typeface="Jannah"/>
                <a:cs typeface="Jannah"/>
                <a:sym typeface="Jannah"/>
              </a:rPr>
              <a:t>RAFAEL PALHETA TOKAIRIN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2700000">
            <a:off x="16474984" y="799694"/>
            <a:ext cx="5852739" cy="8669109"/>
            <a:chOff x="0" y="0"/>
            <a:chExt cx="1541462" cy="228322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700000">
            <a:off x="16972214" y="759751"/>
            <a:ext cx="5852739" cy="8669109"/>
            <a:chOff x="0" y="0"/>
            <a:chExt cx="1541462" cy="22832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10108517" y="-5762255"/>
            <a:ext cx="6664400" cy="8669109"/>
            <a:chOff x="0" y="0"/>
            <a:chExt cx="1755233" cy="22832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55233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2700000">
            <a:off x="4018793" y="-4597290"/>
            <a:ext cx="9393124" cy="21037266"/>
            <a:chOff x="0" y="0"/>
            <a:chExt cx="2473909" cy="5540679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73909" cy="5540679"/>
            </a:xfrm>
            <a:custGeom>
              <a:avLst/>
              <a:gdLst/>
              <a:ahLst/>
              <a:cxnLst/>
              <a:rect l="l" t="t" r="r" b="b"/>
              <a:pathLst>
                <a:path w="2473909" h="5540679">
                  <a:moveTo>
                    <a:pt x="0" y="0"/>
                  </a:moveTo>
                  <a:lnTo>
                    <a:pt x="2473909" y="0"/>
                  </a:lnTo>
                  <a:lnTo>
                    <a:pt x="2473909" y="5540679"/>
                  </a:lnTo>
                  <a:lnTo>
                    <a:pt x="0" y="5540679"/>
                  </a:lnTo>
                  <a:close/>
                </a:path>
              </a:pathLst>
            </a:custGeom>
            <a:solidFill>
              <a:srgbClr val="EEEEEE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473909" cy="5578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-8100000">
            <a:off x="-2544752" y="7355436"/>
            <a:ext cx="11929395" cy="514338"/>
          </a:xfrm>
          <a:custGeom>
            <a:avLst/>
            <a:gdLst/>
            <a:ahLst/>
            <a:cxnLst/>
            <a:rect l="l" t="t" r="r" b="b"/>
            <a:pathLst>
              <a:path w="11929395" h="514338">
                <a:moveTo>
                  <a:pt x="0" y="0"/>
                </a:moveTo>
                <a:lnTo>
                  <a:pt x="11929395" y="0"/>
                </a:lnTo>
                <a:lnTo>
                  <a:pt x="11929395" y="514338"/>
                </a:lnTo>
                <a:lnTo>
                  <a:pt x="0" y="51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pt-AO"/>
          </a:p>
        </p:txBody>
      </p:sp>
      <p:sp>
        <p:nvSpPr>
          <p:cNvPr id="15" name="Freeform 15"/>
          <p:cNvSpPr/>
          <p:nvPr/>
        </p:nvSpPr>
        <p:spPr>
          <a:xfrm rot="-8100000" flipV="1">
            <a:off x="6802116" y="2714655"/>
            <a:ext cx="11929395" cy="514338"/>
          </a:xfrm>
          <a:custGeom>
            <a:avLst/>
            <a:gdLst/>
            <a:ahLst/>
            <a:cxnLst/>
            <a:rect l="l" t="t" r="r" b="b"/>
            <a:pathLst>
              <a:path w="11929395" h="514338">
                <a:moveTo>
                  <a:pt x="0" y="514338"/>
                </a:moveTo>
                <a:lnTo>
                  <a:pt x="11929395" y="514338"/>
                </a:lnTo>
                <a:lnTo>
                  <a:pt x="11929395" y="0"/>
                </a:lnTo>
                <a:lnTo>
                  <a:pt x="0" y="0"/>
                </a:lnTo>
                <a:lnTo>
                  <a:pt x="0" y="51433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pt-AO"/>
          </a:p>
        </p:txBody>
      </p:sp>
      <p:sp>
        <p:nvSpPr>
          <p:cNvPr id="16" name="TextBox 16"/>
          <p:cNvSpPr txBox="1"/>
          <p:nvPr/>
        </p:nvSpPr>
        <p:spPr>
          <a:xfrm>
            <a:off x="2592296" y="3394391"/>
            <a:ext cx="7557058" cy="1169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Desenvolver uma I.A capaz de gerar áudios de voz humana de forma que a voz seja natural.</a:t>
            </a:r>
          </a:p>
          <a:p>
            <a:pPr algn="l">
              <a:lnSpc>
                <a:spcPts val="3120"/>
              </a:lnSpc>
            </a:pPr>
            <a:endParaRPr lang="en-US" sz="240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707212" y="1847830"/>
            <a:ext cx="7557058" cy="803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4999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OBJETIVOS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240973" y="4739640"/>
            <a:ext cx="7557058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 voz gerada deve ser resultado de entradas de texto ou outros áudios.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505889" y="6054861"/>
            <a:ext cx="7557058" cy="1169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Buscaremos também a forma mais efetiva de fazer esse processo, pesquisando formas de processamento de áudio e machine learning.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07883" y="0"/>
            <a:ext cx="7580117" cy="10287000"/>
          </a:xfrm>
          <a:custGeom>
            <a:avLst/>
            <a:gdLst/>
            <a:ahLst/>
            <a:cxnLst/>
            <a:rect l="l" t="t" r="r" b="b"/>
            <a:pathLst>
              <a:path w="7580117" h="10287000">
                <a:moveTo>
                  <a:pt x="0" y="0"/>
                </a:moveTo>
                <a:lnTo>
                  <a:pt x="7580117" y="0"/>
                </a:lnTo>
                <a:lnTo>
                  <a:pt x="758011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7700" r="-45865"/>
            </a:stretch>
          </a:blipFill>
        </p:spPr>
        <p:txBody>
          <a:bodyPr/>
          <a:lstStyle/>
          <a:p>
            <a:endParaRPr lang="pt-AO"/>
          </a:p>
        </p:txBody>
      </p:sp>
      <p:grpSp>
        <p:nvGrpSpPr>
          <p:cNvPr id="3" name="Group 3"/>
          <p:cNvGrpSpPr/>
          <p:nvPr/>
        </p:nvGrpSpPr>
        <p:grpSpPr>
          <a:xfrm rot="-2700000">
            <a:off x="-6727590" y="-4916355"/>
            <a:ext cx="6664400" cy="8669109"/>
            <a:chOff x="0" y="0"/>
            <a:chExt cx="1755233" cy="22832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2736821"/>
            <a:ext cx="7928980" cy="1599347"/>
            <a:chOff x="0" y="0"/>
            <a:chExt cx="2088291" cy="4212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8700" y="4647913"/>
            <a:ext cx="7928980" cy="1599347"/>
            <a:chOff x="0" y="0"/>
            <a:chExt cx="2088291" cy="42122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" y="6410871"/>
            <a:ext cx="7928980" cy="1599347"/>
            <a:chOff x="0" y="0"/>
            <a:chExt cx="2088291" cy="42122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2700000">
            <a:off x="6238149" y="8464423"/>
            <a:ext cx="6664400" cy="8669109"/>
            <a:chOff x="0" y="0"/>
            <a:chExt cx="1755233" cy="22832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AutoShape 18"/>
          <p:cNvSpPr/>
          <p:nvPr/>
        </p:nvSpPr>
        <p:spPr>
          <a:xfrm>
            <a:off x="-7036629" y="2386464"/>
            <a:ext cx="13227813" cy="0"/>
          </a:xfrm>
          <a:prstGeom prst="line">
            <a:avLst/>
          </a:prstGeom>
          <a:ln w="38100" cap="flat">
            <a:solidFill>
              <a:srgbClr val="EEEEEE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AO"/>
          </a:p>
        </p:txBody>
      </p:sp>
      <p:sp>
        <p:nvSpPr>
          <p:cNvPr id="19" name="TextBox 19"/>
          <p:cNvSpPr txBox="1"/>
          <p:nvPr/>
        </p:nvSpPr>
        <p:spPr>
          <a:xfrm>
            <a:off x="1028700" y="1466148"/>
            <a:ext cx="8663523" cy="920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 dirty="0" err="1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Metodologia</a:t>
            </a:r>
            <a:r>
              <a:rPr lang="en-US" sz="5392" dirty="0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 </a:t>
            </a:r>
            <a:r>
              <a:rPr lang="en-US" sz="5392" dirty="0" err="1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Utilizada</a:t>
            </a:r>
            <a:endParaRPr lang="en-US" sz="5392" dirty="0">
              <a:solidFill>
                <a:srgbClr val="023D54"/>
              </a:solidFill>
              <a:latin typeface="Jannah Medium"/>
              <a:ea typeface="Jannah Medium"/>
              <a:cs typeface="Jannah Medium"/>
              <a:sym typeface="Jannah Medium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403080" y="3268088"/>
            <a:ext cx="7367173" cy="801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Pré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processamento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de dados.</a:t>
            </a:r>
          </a:p>
          <a:p>
            <a:pPr algn="l">
              <a:lnSpc>
                <a:spcPts val="2495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403080" y="5114925"/>
            <a:ext cx="7367173" cy="907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Uso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do Tacotron-2.</a:t>
            </a: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403080" y="6909768"/>
            <a:ext cx="7367173" cy="907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Avaliação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da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qualidade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dos dados.</a:t>
            </a: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10277036" y="0"/>
            <a:ext cx="564445" cy="10287000"/>
            <a:chOff x="0" y="0"/>
            <a:chExt cx="148660" cy="270933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8660" cy="2709333"/>
            </a:xfrm>
            <a:custGeom>
              <a:avLst/>
              <a:gdLst/>
              <a:ahLst/>
              <a:cxnLst/>
              <a:rect l="l" t="t" r="r" b="b"/>
              <a:pathLst>
                <a:path w="148660" h="2709333">
                  <a:moveTo>
                    <a:pt x="0" y="0"/>
                  </a:moveTo>
                  <a:lnTo>
                    <a:pt x="148660" y="0"/>
                  </a:lnTo>
                  <a:lnTo>
                    <a:pt x="14866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4866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77971" y="2501273"/>
            <a:ext cx="11132059" cy="6718765"/>
            <a:chOff x="0" y="0"/>
            <a:chExt cx="2931900" cy="17695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31900" cy="1769551"/>
            </a:xfrm>
            <a:custGeom>
              <a:avLst/>
              <a:gdLst/>
              <a:ahLst/>
              <a:cxnLst/>
              <a:rect l="l" t="t" r="r" b="b"/>
              <a:pathLst>
                <a:path w="2931900" h="1769551">
                  <a:moveTo>
                    <a:pt x="0" y="0"/>
                  </a:moveTo>
                  <a:lnTo>
                    <a:pt x="2931900" y="0"/>
                  </a:lnTo>
                  <a:lnTo>
                    <a:pt x="2931900" y="1769551"/>
                  </a:lnTo>
                  <a:lnTo>
                    <a:pt x="0" y="1769551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931900" cy="18076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048047" y="3169745"/>
            <a:ext cx="10355886" cy="1621211"/>
            <a:chOff x="0" y="0"/>
            <a:chExt cx="2727476" cy="42698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27476" cy="426986"/>
            </a:xfrm>
            <a:custGeom>
              <a:avLst/>
              <a:gdLst/>
              <a:ahLst/>
              <a:cxnLst/>
              <a:rect l="l" t="t" r="r" b="b"/>
              <a:pathLst>
                <a:path w="2727476" h="426986">
                  <a:moveTo>
                    <a:pt x="0" y="0"/>
                  </a:moveTo>
                  <a:lnTo>
                    <a:pt x="2727476" y="0"/>
                  </a:lnTo>
                  <a:lnTo>
                    <a:pt x="2727476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27476" cy="465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048047" y="5050050"/>
            <a:ext cx="10355886" cy="1621211"/>
            <a:chOff x="0" y="0"/>
            <a:chExt cx="2727476" cy="42698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27476" cy="426986"/>
            </a:xfrm>
            <a:custGeom>
              <a:avLst/>
              <a:gdLst/>
              <a:ahLst/>
              <a:cxnLst/>
              <a:rect l="l" t="t" r="r" b="b"/>
              <a:pathLst>
                <a:path w="2727476" h="426986">
                  <a:moveTo>
                    <a:pt x="0" y="0"/>
                  </a:moveTo>
                  <a:lnTo>
                    <a:pt x="2727476" y="0"/>
                  </a:lnTo>
                  <a:lnTo>
                    <a:pt x="2727476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727476" cy="465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048047" y="7006880"/>
            <a:ext cx="10355886" cy="1621211"/>
            <a:chOff x="0" y="0"/>
            <a:chExt cx="2727476" cy="42698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727476" cy="426986"/>
            </a:xfrm>
            <a:custGeom>
              <a:avLst/>
              <a:gdLst/>
              <a:ahLst/>
              <a:cxnLst/>
              <a:rect l="l" t="t" r="r" b="b"/>
              <a:pathLst>
                <a:path w="2727476" h="426986">
                  <a:moveTo>
                    <a:pt x="0" y="0"/>
                  </a:moveTo>
                  <a:lnTo>
                    <a:pt x="2727476" y="0"/>
                  </a:lnTo>
                  <a:lnTo>
                    <a:pt x="2727476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2727476" cy="465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4048047" y="3169745"/>
            <a:ext cx="1543050" cy="1621211"/>
            <a:chOff x="0" y="0"/>
            <a:chExt cx="406400" cy="42698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06400" cy="426986"/>
            </a:xfrm>
            <a:custGeom>
              <a:avLst/>
              <a:gdLst/>
              <a:ahLst/>
              <a:cxnLst/>
              <a:rect l="l" t="t" r="r" b="b"/>
              <a:pathLst>
                <a:path w="406400" h="426986">
                  <a:moveTo>
                    <a:pt x="0" y="0"/>
                  </a:moveTo>
                  <a:lnTo>
                    <a:pt x="406400" y="0"/>
                  </a:lnTo>
                  <a:lnTo>
                    <a:pt x="406400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406400" cy="465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4048047" y="5050050"/>
            <a:ext cx="1543050" cy="1621211"/>
            <a:chOff x="0" y="0"/>
            <a:chExt cx="406400" cy="42698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06400" cy="426986"/>
            </a:xfrm>
            <a:custGeom>
              <a:avLst/>
              <a:gdLst/>
              <a:ahLst/>
              <a:cxnLst/>
              <a:rect l="l" t="t" r="r" b="b"/>
              <a:pathLst>
                <a:path w="406400" h="426986">
                  <a:moveTo>
                    <a:pt x="0" y="0"/>
                  </a:moveTo>
                  <a:lnTo>
                    <a:pt x="406400" y="0"/>
                  </a:lnTo>
                  <a:lnTo>
                    <a:pt x="406400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406400" cy="465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4048047" y="7006880"/>
            <a:ext cx="1543050" cy="1621211"/>
            <a:chOff x="0" y="0"/>
            <a:chExt cx="406400" cy="42698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06400" cy="426986"/>
            </a:xfrm>
            <a:custGeom>
              <a:avLst/>
              <a:gdLst/>
              <a:ahLst/>
              <a:cxnLst/>
              <a:rect l="l" t="t" r="r" b="b"/>
              <a:pathLst>
                <a:path w="406400" h="426986">
                  <a:moveTo>
                    <a:pt x="0" y="0"/>
                  </a:moveTo>
                  <a:lnTo>
                    <a:pt x="406400" y="0"/>
                  </a:lnTo>
                  <a:lnTo>
                    <a:pt x="406400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406400" cy="4650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>
            <a:off x="3512378" y="684198"/>
            <a:ext cx="11197651" cy="482789"/>
          </a:xfrm>
          <a:custGeom>
            <a:avLst/>
            <a:gdLst/>
            <a:ahLst/>
            <a:cxnLst/>
            <a:rect l="l" t="t" r="r" b="b"/>
            <a:pathLst>
              <a:path w="11197651" h="482789">
                <a:moveTo>
                  <a:pt x="0" y="0"/>
                </a:moveTo>
                <a:lnTo>
                  <a:pt x="11197651" y="0"/>
                </a:lnTo>
                <a:lnTo>
                  <a:pt x="11197651" y="482789"/>
                </a:lnTo>
                <a:lnTo>
                  <a:pt x="0" y="4827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pt-AO"/>
          </a:p>
        </p:txBody>
      </p:sp>
      <p:grpSp>
        <p:nvGrpSpPr>
          <p:cNvPr id="24" name="Group 24"/>
          <p:cNvGrpSpPr/>
          <p:nvPr/>
        </p:nvGrpSpPr>
        <p:grpSpPr>
          <a:xfrm>
            <a:off x="3577971" y="1160536"/>
            <a:ext cx="11132059" cy="1340737"/>
            <a:chOff x="0" y="0"/>
            <a:chExt cx="2931900" cy="353116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931900" cy="353116"/>
            </a:xfrm>
            <a:custGeom>
              <a:avLst/>
              <a:gdLst/>
              <a:ahLst/>
              <a:cxnLst/>
              <a:rect l="l" t="t" r="r" b="b"/>
              <a:pathLst>
                <a:path w="2931900" h="353116">
                  <a:moveTo>
                    <a:pt x="0" y="0"/>
                  </a:moveTo>
                  <a:lnTo>
                    <a:pt x="2931900" y="0"/>
                  </a:lnTo>
                  <a:lnTo>
                    <a:pt x="2931900" y="353116"/>
                  </a:lnTo>
                  <a:lnTo>
                    <a:pt x="0" y="353116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2931900" cy="3912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2058190" y="1449909"/>
            <a:ext cx="14171619" cy="723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50"/>
              </a:lnSpc>
            </a:pPr>
            <a:r>
              <a:rPr lang="en-US" sz="450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CONJUNTO DE DADOS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734473" y="3535520"/>
            <a:ext cx="8669460" cy="1368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Áudios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retirados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de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fontes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como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o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youtube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e o Common Voice.</a:t>
            </a: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grpSp>
        <p:nvGrpSpPr>
          <p:cNvPr id="29" name="Group 29"/>
          <p:cNvGrpSpPr/>
          <p:nvPr/>
        </p:nvGrpSpPr>
        <p:grpSpPr>
          <a:xfrm rot="-2700000">
            <a:off x="14933571" y="-4875932"/>
            <a:ext cx="5852739" cy="8669109"/>
            <a:chOff x="0" y="0"/>
            <a:chExt cx="1541462" cy="2283222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 rot="7755540">
            <a:off x="-2967378" y="6742882"/>
            <a:ext cx="5852739" cy="8669109"/>
            <a:chOff x="0" y="0"/>
            <a:chExt cx="1541462" cy="2283222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 rot="-2700000">
            <a:off x="14933571" y="-5236688"/>
            <a:ext cx="5852739" cy="8669109"/>
            <a:chOff x="0" y="0"/>
            <a:chExt cx="1541462" cy="2283222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 rot="7755540">
            <a:off x="-2931291" y="7101829"/>
            <a:ext cx="5852739" cy="8669109"/>
            <a:chOff x="0" y="0"/>
            <a:chExt cx="1541462" cy="2283222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 rot="-2700000">
            <a:off x="14933571" y="-5695833"/>
            <a:ext cx="5852739" cy="8669109"/>
            <a:chOff x="0" y="0"/>
            <a:chExt cx="1541462" cy="2283222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 rot="7755540">
            <a:off x="-2885362" y="7558670"/>
            <a:ext cx="5852739" cy="8669109"/>
            <a:chOff x="0" y="0"/>
            <a:chExt cx="1541462" cy="2283222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7" name="Freeform 47"/>
          <p:cNvSpPr/>
          <p:nvPr/>
        </p:nvSpPr>
        <p:spPr>
          <a:xfrm rot="-10800000">
            <a:off x="3577971" y="9237227"/>
            <a:ext cx="11132059" cy="479961"/>
          </a:xfrm>
          <a:custGeom>
            <a:avLst/>
            <a:gdLst/>
            <a:ahLst/>
            <a:cxnLst/>
            <a:rect l="l" t="t" r="r" b="b"/>
            <a:pathLst>
              <a:path w="11132059" h="479961">
                <a:moveTo>
                  <a:pt x="0" y="0"/>
                </a:moveTo>
                <a:lnTo>
                  <a:pt x="11132058" y="0"/>
                </a:lnTo>
                <a:lnTo>
                  <a:pt x="11132058" y="479960"/>
                </a:lnTo>
                <a:lnTo>
                  <a:pt x="0" y="479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r="-2804" b="-383771"/>
            </a:stretch>
          </a:blipFill>
        </p:spPr>
        <p:txBody>
          <a:bodyPr/>
          <a:lstStyle/>
          <a:p>
            <a:endParaRPr lang="pt-AO"/>
          </a:p>
        </p:txBody>
      </p:sp>
      <p:sp>
        <p:nvSpPr>
          <p:cNvPr id="48" name="TextBox 48"/>
          <p:cNvSpPr txBox="1"/>
          <p:nvPr/>
        </p:nvSpPr>
        <p:spPr>
          <a:xfrm>
            <a:off x="5734473" y="5371950"/>
            <a:ext cx="8419715" cy="1368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Transcrição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dos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áudios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escolhidos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, a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transcrição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é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feita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pela IA Whisper Transcriber.</a:t>
            </a: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49" name="TextBox 49"/>
          <p:cNvSpPr txBox="1"/>
          <p:nvPr/>
        </p:nvSpPr>
        <p:spPr>
          <a:xfrm>
            <a:off x="5750628" y="7536208"/>
            <a:ext cx="8419715" cy="907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Espectrogramas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Mel.</a:t>
            </a: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99287" y="1562783"/>
            <a:ext cx="6411088" cy="8163076"/>
            <a:chOff x="0" y="0"/>
            <a:chExt cx="1927520" cy="24542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27520" cy="2454262"/>
            </a:xfrm>
            <a:custGeom>
              <a:avLst/>
              <a:gdLst/>
              <a:ahLst/>
              <a:cxnLst/>
              <a:rect l="l" t="t" r="r" b="b"/>
              <a:pathLst>
                <a:path w="1927520" h="2454262">
                  <a:moveTo>
                    <a:pt x="0" y="0"/>
                  </a:moveTo>
                  <a:lnTo>
                    <a:pt x="1927520" y="0"/>
                  </a:lnTo>
                  <a:lnTo>
                    <a:pt x="1927520" y="2454262"/>
                  </a:lnTo>
                  <a:lnTo>
                    <a:pt x="0" y="2454262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927520" cy="24923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700000">
            <a:off x="16835740" y="7742948"/>
            <a:ext cx="5852739" cy="8669109"/>
            <a:chOff x="0" y="0"/>
            <a:chExt cx="1541462" cy="228322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2700000">
            <a:off x="17076245" y="7742948"/>
            <a:ext cx="5852739" cy="8669109"/>
            <a:chOff x="0" y="0"/>
            <a:chExt cx="1541462" cy="22832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0676925" y="1825011"/>
            <a:ext cx="5655812" cy="5644490"/>
          </a:xfrm>
          <a:custGeom>
            <a:avLst/>
            <a:gdLst/>
            <a:ahLst/>
            <a:cxnLst/>
            <a:rect l="l" t="t" r="r" b="b"/>
            <a:pathLst>
              <a:path w="5655812" h="5644490">
                <a:moveTo>
                  <a:pt x="0" y="0"/>
                </a:moveTo>
                <a:lnTo>
                  <a:pt x="5655812" y="0"/>
                </a:lnTo>
                <a:lnTo>
                  <a:pt x="5655812" y="5644490"/>
                </a:lnTo>
                <a:lnTo>
                  <a:pt x="0" y="56444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0" b="-100"/>
            </a:stretch>
          </a:blipFill>
        </p:spPr>
        <p:txBody>
          <a:bodyPr/>
          <a:lstStyle/>
          <a:p>
            <a:endParaRPr lang="pt-AO"/>
          </a:p>
        </p:txBody>
      </p:sp>
      <p:sp>
        <p:nvSpPr>
          <p:cNvPr id="12" name="Freeform 12"/>
          <p:cNvSpPr/>
          <p:nvPr/>
        </p:nvSpPr>
        <p:spPr>
          <a:xfrm>
            <a:off x="11278115" y="7260483"/>
            <a:ext cx="1815473" cy="1802059"/>
          </a:xfrm>
          <a:custGeom>
            <a:avLst/>
            <a:gdLst/>
            <a:ahLst/>
            <a:cxnLst/>
            <a:rect l="l" t="t" r="r" b="b"/>
            <a:pathLst>
              <a:path w="1815473" h="1802059">
                <a:moveTo>
                  <a:pt x="0" y="0"/>
                </a:moveTo>
                <a:lnTo>
                  <a:pt x="1815472" y="0"/>
                </a:lnTo>
                <a:lnTo>
                  <a:pt x="1815472" y="1802059"/>
                </a:lnTo>
                <a:lnTo>
                  <a:pt x="0" y="18020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533" t="-542" r="-15533"/>
            </a:stretch>
          </a:blipFill>
        </p:spPr>
        <p:txBody>
          <a:bodyPr/>
          <a:lstStyle/>
          <a:p>
            <a:endParaRPr lang="pt-AO"/>
          </a:p>
        </p:txBody>
      </p:sp>
      <p:sp>
        <p:nvSpPr>
          <p:cNvPr id="13" name="Freeform 13"/>
          <p:cNvSpPr/>
          <p:nvPr/>
        </p:nvSpPr>
        <p:spPr>
          <a:xfrm>
            <a:off x="13960629" y="7260483"/>
            <a:ext cx="1815473" cy="1802059"/>
          </a:xfrm>
          <a:custGeom>
            <a:avLst/>
            <a:gdLst/>
            <a:ahLst/>
            <a:cxnLst/>
            <a:rect l="l" t="t" r="r" b="b"/>
            <a:pathLst>
              <a:path w="1815473" h="1802059">
                <a:moveTo>
                  <a:pt x="0" y="0"/>
                </a:moveTo>
                <a:lnTo>
                  <a:pt x="1815473" y="0"/>
                </a:lnTo>
                <a:lnTo>
                  <a:pt x="1815473" y="1802059"/>
                </a:lnTo>
                <a:lnTo>
                  <a:pt x="0" y="18020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3" b="-100"/>
            </a:stretch>
          </a:blipFill>
        </p:spPr>
        <p:txBody>
          <a:bodyPr/>
          <a:lstStyle/>
          <a:p>
            <a:endParaRPr lang="pt-AO"/>
          </a:p>
        </p:txBody>
      </p:sp>
      <p:sp>
        <p:nvSpPr>
          <p:cNvPr id="14" name="TextBox 14"/>
          <p:cNvSpPr txBox="1"/>
          <p:nvPr/>
        </p:nvSpPr>
        <p:spPr>
          <a:xfrm>
            <a:off x="1028700" y="2061022"/>
            <a:ext cx="7439138" cy="1872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Preparação dos Dados</a:t>
            </a:r>
          </a:p>
          <a:p>
            <a:pPr algn="just">
              <a:lnSpc>
                <a:spcPts val="7548"/>
              </a:lnSpc>
            </a:pPr>
            <a:endParaRPr lang="en-US" sz="5392">
              <a:solidFill>
                <a:srgbClr val="023D54"/>
              </a:solidFill>
              <a:latin typeface="Jannah Medium"/>
              <a:ea typeface="Jannah Medium"/>
              <a:cs typeface="Jannah Medium"/>
              <a:sym typeface="Jannah Medium"/>
            </a:endParaRPr>
          </a:p>
        </p:txBody>
      </p:sp>
      <p:sp>
        <p:nvSpPr>
          <p:cNvPr id="15" name="AutoShape 15"/>
          <p:cNvSpPr/>
          <p:nvPr/>
        </p:nvSpPr>
        <p:spPr>
          <a:xfrm>
            <a:off x="-5954360" y="3048012"/>
            <a:ext cx="13227813" cy="0"/>
          </a:xfrm>
          <a:prstGeom prst="line">
            <a:avLst/>
          </a:prstGeom>
          <a:ln w="38100" cap="flat">
            <a:solidFill>
              <a:srgbClr val="EEEEEE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AO"/>
          </a:p>
        </p:txBody>
      </p:sp>
      <p:sp>
        <p:nvSpPr>
          <p:cNvPr id="16" name="Freeform 16"/>
          <p:cNvSpPr/>
          <p:nvPr/>
        </p:nvSpPr>
        <p:spPr>
          <a:xfrm>
            <a:off x="-1273518" y="8298180"/>
            <a:ext cx="7315200" cy="3977640"/>
          </a:xfrm>
          <a:custGeom>
            <a:avLst/>
            <a:gdLst/>
            <a:ahLst/>
            <a:cxnLst/>
            <a:rect l="l" t="t" r="r" b="b"/>
            <a:pathLst>
              <a:path w="7315200" h="3977640">
                <a:moveTo>
                  <a:pt x="0" y="0"/>
                </a:moveTo>
                <a:lnTo>
                  <a:pt x="7315200" y="0"/>
                </a:lnTo>
                <a:lnTo>
                  <a:pt x="7315200" y="3977640"/>
                </a:lnTo>
                <a:lnTo>
                  <a:pt x="0" y="39776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AO"/>
          </a:p>
        </p:txBody>
      </p:sp>
      <p:grpSp>
        <p:nvGrpSpPr>
          <p:cNvPr id="17" name="Group 17"/>
          <p:cNvGrpSpPr/>
          <p:nvPr/>
        </p:nvGrpSpPr>
        <p:grpSpPr>
          <a:xfrm>
            <a:off x="-1273518" y="3272214"/>
            <a:ext cx="10006273" cy="1511891"/>
            <a:chOff x="0" y="0"/>
            <a:chExt cx="2635397" cy="39819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635397" cy="398193"/>
            </a:xfrm>
            <a:custGeom>
              <a:avLst/>
              <a:gdLst/>
              <a:ahLst/>
              <a:cxnLst/>
              <a:rect l="l" t="t" r="r" b="b"/>
              <a:pathLst>
                <a:path w="2635397" h="398193">
                  <a:moveTo>
                    <a:pt x="0" y="0"/>
                  </a:moveTo>
                  <a:lnTo>
                    <a:pt x="2635397" y="0"/>
                  </a:lnTo>
                  <a:lnTo>
                    <a:pt x="2635397" y="398193"/>
                  </a:lnTo>
                  <a:lnTo>
                    <a:pt x="0" y="398193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2635397" cy="4362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3000564" y="4888376"/>
            <a:ext cx="11733319" cy="1511891"/>
            <a:chOff x="0" y="0"/>
            <a:chExt cx="3090257" cy="39819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090257" cy="398193"/>
            </a:xfrm>
            <a:custGeom>
              <a:avLst/>
              <a:gdLst/>
              <a:ahLst/>
              <a:cxnLst/>
              <a:rect l="l" t="t" r="r" b="b"/>
              <a:pathLst>
                <a:path w="3090257" h="398193">
                  <a:moveTo>
                    <a:pt x="0" y="0"/>
                  </a:moveTo>
                  <a:lnTo>
                    <a:pt x="3090257" y="0"/>
                  </a:lnTo>
                  <a:lnTo>
                    <a:pt x="3090257" y="398193"/>
                  </a:lnTo>
                  <a:lnTo>
                    <a:pt x="0" y="398193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3090257" cy="4362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-1623131" y="6504538"/>
            <a:ext cx="10355886" cy="1511891"/>
            <a:chOff x="0" y="0"/>
            <a:chExt cx="2727476" cy="39819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2727476" cy="398193"/>
            </a:xfrm>
            <a:custGeom>
              <a:avLst/>
              <a:gdLst/>
              <a:ahLst/>
              <a:cxnLst/>
              <a:rect l="l" t="t" r="r" b="b"/>
              <a:pathLst>
                <a:path w="2727476" h="398193">
                  <a:moveTo>
                    <a:pt x="0" y="0"/>
                  </a:moveTo>
                  <a:lnTo>
                    <a:pt x="2727476" y="0"/>
                  </a:lnTo>
                  <a:lnTo>
                    <a:pt x="2727476" y="398193"/>
                  </a:lnTo>
                  <a:lnTo>
                    <a:pt x="0" y="398193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2727476" cy="4362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 rot="-2700000">
            <a:off x="815496" y="-7896237"/>
            <a:ext cx="6664400" cy="8669109"/>
            <a:chOff x="0" y="0"/>
            <a:chExt cx="1755233" cy="2283222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 rot="-2700000">
            <a:off x="815496" y="-7589972"/>
            <a:ext cx="6664400" cy="8669109"/>
            <a:chOff x="0" y="0"/>
            <a:chExt cx="1755233" cy="2283222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1081768" y="3555234"/>
            <a:ext cx="6131856" cy="1178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20"/>
              </a:lnSpc>
            </a:pP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Selecionar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áudios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livres de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ruídos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e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bem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homogêneos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.</a:t>
            </a:r>
          </a:p>
          <a:p>
            <a:pPr algn="just">
              <a:lnSpc>
                <a:spcPts val="3120"/>
              </a:lnSpc>
            </a:pPr>
            <a:endParaRPr lang="en-US" sz="2400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081768" y="5153115"/>
            <a:ext cx="6131856" cy="780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20"/>
              </a:lnSpc>
            </a:pP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Garantir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que as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transcrições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textuais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são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iguais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a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seus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respectivos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áudios</a:t>
            </a:r>
            <a:endParaRPr lang="en-US" sz="2400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081768" y="6767531"/>
            <a:ext cx="6131856" cy="1169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Separar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os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dados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em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conjuntos de </a:t>
            </a:r>
            <a:r>
              <a:rPr lang="en-US" sz="24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treinamento</a:t>
            </a:r>
            <a:r>
              <a:rPr lang="en-US" sz="24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e teste.</a:t>
            </a:r>
          </a:p>
          <a:p>
            <a:pPr algn="l">
              <a:lnSpc>
                <a:spcPts val="3120"/>
              </a:lnSpc>
            </a:pPr>
            <a:endParaRPr lang="en-US" sz="2400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07883" y="0"/>
            <a:ext cx="7580117" cy="10287000"/>
          </a:xfrm>
          <a:custGeom>
            <a:avLst/>
            <a:gdLst/>
            <a:ahLst/>
            <a:cxnLst/>
            <a:rect l="l" t="t" r="r" b="b"/>
            <a:pathLst>
              <a:path w="7580117" h="10287000">
                <a:moveTo>
                  <a:pt x="0" y="0"/>
                </a:moveTo>
                <a:lnTo>
                  <a:pt x="7580117" y="0"/>
                </a:lnTo>
                <a:lnTo>
                  <a:pt x="758011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7700" r="-45865"/>
            </a:stretch>
          </a:blipFill>
        </p:spPr>
        <p:txBody>
          <a:bodyPr/>
          <a:lstStyle/>
          <a:p>
            <a:endParaRPr lang="pt-AO"/>
          </a:p>
        </p:txBody>
      </p:sp>
      <p:grpSp>
        <p:nvGrpSpPr>
          <p:cNvPr id="3" name="Group 3"/>
          <p:cNvGrpSpPr/>
          <p:nvPr/>
        </p:nvGrpSpPr>
        <p:grpSpPr>
          <a:xfrm rot="-2700000">
            <a:off x="-6727590" y="-4916355"/>
            <a:ext cx="6664400" cy="8669109"/>
            <a:chOff x="0" y="0"/>
            <a:chExt cx="1755233" cy="22832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1196" y="2133337"/>
            <a:ext cx="7928980" cy="1599347"/>
            <a:chOff x="0" y="0"/>
            <a:chExt cx="2088291" cy="4212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31196" y="3969915"/>
            <a:ext cx="7928980" cy="1599347"/>
            <a:chOff x="0" y="0"/>
            <a:chExt cx="2088291" cy="42122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56490" y="5809246"/>
            <a:ext cx="7928980" cy="1599347"/>
            <a:chOff x="0" y="0"/>
            <a:chExt cx="2088291" cy="42122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2700000">
            <a:off x="6238149" y="8464423"/>
            <a:ext cx="6664400" cy="8669109"/>
            <a:chOff x="0" y="0"/>
            <a:chExt cx="1755233" cy="22832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AutoShape 18"/>
          <p:cNvSpPr/>
          <p:nvPr/>
        </p:nvSpPr>
        <p:spPr>
          <a:xfrm>
            <a:off x="-6997035" y="2056927"/>
            <a:ext cx="13227813" cy="0"/>
          </a:xfrm>
          <a:prstGeom prst="line">
            <a:avLst/>
          </a:prstGeom>
          <a:ln w="38100" cap="flat">
            <a:solidFill>
              <a:srgbClr val="EEEEEE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AO"/>
          </a:p>
        </p:txBody>
      </p:sp>
      <p:sp>
        <p:nvSpPr>
          <p:cNvPr id="19" name="TextBox 19"/>
          <p:cNvSpPr txBox="1"/>
          <p:nvPr/>
        </p:nvSpPr>
        <p:spPr>
          <a:xfrm>
            <a:off x="1028700" y="1133129"/>
            <a:ext cx="8663523" cy="920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 dirty="0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Tacotron-2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05576" y="2234714"/>
            <a:ext cx="7367173" cy="17248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O Tacotron-2 </a:t>
            </a:r>
            <a:r>
              <a:rPr lang="pt-AO" sz="2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annah" panose="020B0604020202020204" charset="-78"/>
                <a:ea typeface="Aptos" panose="020B0004020202020204" pitchFamily="34" charset="0"/>
                <a:cs typeface="Jannah" panose="020B0604020202020204" charset="-78"/>
              </a:rPr>
              <a:t>recebe como entrada o texto e produz como saída um espectrograma em escala </a:t>
            </a: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annah" panose="020B0604020202020204" charset="-78"/>
                <a:ea typeface="Aptos" panose="020B0004020202020204" pitchFamily="34" charset="0"/>
                <a:cs typeface="Jannah" panose="020B0604020202020204" charset="-78"/>
              </a:rPr>
              <a:t>M</a:t>
            </a:r>
            <a:r>
              <a:rPr lang="pt-AO" sz="2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Jannah" panose="020B0604020202020204" charset="-78"/>
                <a:ea typeface="Aptos" panose="020B0004020202020204" pitchFamily="34" charset="0"/>
                <a:cs typeface="Jannah" panose="020B0604020202020204" charset="-78"/>
              </a:rPr>
              <a:t>el</a:t>
            </a:r>
            <a:r>
              <a:rPr lang="pt-AO" sz="1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.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.</a:t>
            </a:r>
          </a:p>
          <a:p>
            <a:pPr algn="l">
              <a:lnSpc>
                <a:spcPts val="2495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05576" y="4511441"/>
            <a:ext cx="7367173" cy="907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Encoder: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Recebe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tokens de input.</a:t>
            </a: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276619" y="6110788"/>
            <a:ext cx="7367173" cy="1368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Attention Mechanism: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Alinha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tokens de input com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espectrogramas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Mel.</a:t>
            </a: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10277036" y="0"/>
            <a:ext cx="564445" cy="10287000"/>
            <a:chOff x="0" y="0"/>
            <a:chExt cx="148660" cy="270933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8660" cy="2709333"/>
            </a:xfrm>
            <a:custGeom>
              <a:avLst/>
              <a:gdLst/>
              <a:ahLst/>
              <a:cxnLst/>
              <a:rect l="l" t="t" r="r" b="b"/>
              <a:pathLst>
                <a:path w="148660" h="2709333">
                  <a:moveTo>
                    <a:pt x="0" y="0"/>
                  </a:moveTo>
                  <a:lnTo>
                    <a:pt x="148660" y="0"/>
                  </a:lnTo>
                  <a:lnTo>
                    <a:pt x="14866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4866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12">
            <a:extLst>
              <a:ext uri="{FF2B5EF4-FFF2-40B4-BE49-F238E27FC236}">
                <a16:creationId xmlns:a16="http://schemas.microsoft.com/office/drawing/2014/main" id="{054DAC2E-D60F-3D5D-90D3-7EDE63FBADFD}"/>
              </a:ext>
            </a:extLst>
          </p:cNvPr>
          <p:cNvGrpSpPr/>
          <p:nvPr/>
        </p:nvGrpSpPr>
        <p:grpSpPr>
          <a:xfrm>
            <a:off x="856490" y="7705060"/>
            <a:ext cx="7928980" cy="1599347"/>
            <a:chOff x="0" y="0"/>
            <a:chExt cx="2088291" cy="421227"/>
          </a:xfrm>
        </p:grpSpPr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905868A4-C3F4-952A-FC4B-5B6950DC604E}"/>
                </a:ext>
              </a:extLst>
            </p:cNvPr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 dirty="0"/>
            </a:p>
          </p:txBody>
        </p:sp>
        <p:sp>
          <p:nvSpPr>
            <p:cNvPr id="28" name="TextBox 14">
              <a:extLst>
                <a:ext uri="{FF2B5EF4-FFF2-40B4-BE49-F238E27FC236}">
                  <a16:creationId xmlns:a16="http://schemas.microsoft.com/office/drawing/2014/main" id="{CA60F035-96B9-E928-4D75-3740D587CF4D}"/>
                </a:ext>
              </a:extLst>
            </p:cNvPr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8" name="TextBox 22">
            <a:extLst>
              <a:ext uri="{FF2B5EF4-FFF2-40B4-BE49-F238E27FC236}">
                <a16:creationId xmlns:a16="http://schemas.microsoft.com/office/drawing/2014/main" id="{3533D4F3-B321-C31B-85CE-4E5BBE609AB5}"/>
              </a:ext>
            </a:extLst>
          </p:cNvPr>
          <p:cNvSpPr txBox="1"/>
          <p:nvPr/>
        </p:nvSpPr>
        <p:spPr>
          <a:xfrm>
            <a:off x="1212099" y="8167916"/>
            <a:ext cx="7367173" cy="907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Decoder: Gera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espectrogramas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Mel.</a:t>
            </a: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</p:spTree>
    <p:extLst>
      <p:ext uri="{BB962C8B-B14F-4D97-AF65-F5344CB8AC3E}">
        <p14:creationId xmlns:p14="http://schemas.microsoft.com/office/powerpoint/2010/main" val="1739832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856811">
            <a:off x="11662908" y="-2197000"/>
            <a:ext cx="3945204" cy="5739284"/>
            <a:chOff x="0" y="0"/>
            <a:chExt cx="5260272" cy="76523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7100" r="27100"/>
            <a:stretch>
              <a:fillRect/>
            </a:stretch>
          </p:blipFill>
          <p:spPr>
            <a:xfrm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856811">
            <a:off x="15314854" y="74912"/>
            <a:ext cx="3945204" cy="5739284"/>
            <a:chOff x="0" y="0"/>
            <a:chExt cx="5260272" cy="765237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l="30666" r="30666"/>
            <a:stretch>
              <a:fillRect/>
            </a:stretch>
          </p:blipFill>
          <p:spPr>
            <a:xfrm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 rot="856811">
            <a:off x="8788444" y="9131130"/>
            <a:ext cx="3945204" cy="5739284"/>
            <a:chOff x="0" y="0"/>
            <a:chExt cx="5260272" cy="765237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27100" r="27100"/>
            <a:stretch>
              <a:fillRect/>
            </a:stretch>
          </p:blipFill>
          <p:spPr>
            <a:xfrm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 rot="856811">
            <a:off x="10211097" y="3506921"/>
            <a:ext cx="3945204" cy="5739284"/>
            <a:chOff x="0" y="0"/>
            <a:chExt cx="5260272" cy="765237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28565" r="28565"/>
            <a:stretch>
              <a:fillRect/>
            </a:stretch>
          </p:blipFill>
          <p:spPr>
            <a:xfrm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856811">
            <a:off x="13841470" y="5863587"/>
            <a:ext cx="3945204" cy="5739284"/>
            <a:chOff x="0" y="0"/>
            <a:chExt cx="5260272" cy="7652379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/>
            <a:srcRect l="27100" r="27100"/>
            <a:stretch>
              <a:fillRect/>
            </a:stretch>
          </p:blipFill>
          <p:spPr>
            <a:xfrm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 rot="-2700000">
            <a:off x="-2278271" y="-5542964"/>
            <a:ext cx="4816906" cy="6450571"/>
            <a:chOff x="0" y="0"/>
            <a:chExt cx="1268650" cy="169891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68650" cy="1698916"/>
            </a:xfrm>
            <a:custGeom>
              <a:avLst/>
              <a:gdLst/>
              <a:ahLst/>
              <a:cxnLst/>
              <a:rect l="l" t="t" r="r" b="b"/>
              <a:pathLst>
                <a:path w="1268650" h="1698916">
                  <a:moveTo>
                    <a:pt x="0" y="0"/>
                  </a:moveTo>
                  <a:lnTo>
                    <a:pt x="1268650" y="0"/>
                  </a:lnTo>
                  <a:lnTo>
                    <a:pt x="1268650" y="1698916"/>
                  </a:lnTo>
                  <a:lnTo>
                    <a:pt x="0" y="16989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268650" cy="17274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2700000">
            <a:off x="-4746808" y="10339262"/>
            <a:ext cx="9493616" cy="8669109"/>
            <a:chOff x="0" y="0"/>
            <a:chExt cx="2500376" cy="22832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500376" cy="2283222"/>
            </a:xfrm>
            <a:custGeom>
              <a:avLst/>
              <a:gdLst/>
              <a:ahLst/>
              <a:cxnLst/>
              <a:rect l="l" t="t" r="r" b="b"/>
              <a:pathLst>
                <a:path w="2500376" h="2283222">
                  <a:moveTo>
                    <a:pt x="0" y="0"/>
                  </a:moveTo>
                  <a:lnTo>
                    <a:pt x="2500376" y="0"/>
                  </a:lnTo>
                  <a:lnTo>
                    <a:pt x="2500376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2500376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73266" y="2793916"/>
            <a:ext cx="7490878" cy="1887532"/>
            <a:chOff x="0" y="0"/>
            <a:chExt cx="2248036" cy="56645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248036" cy="566454"/>
            </a:xfrm>
            <a:custGeom>
              <a:avLst/>
              <a:gdLst/>
              <a:ahLst/>
              <a:cxnLst/>
              <a:rect l="l" t="t" r="r" b="b"/>
              <a:pathLst>
                <a:path w="2248036" h="566454">
                  <a:moveTo>
                    <a:pt x="0" y="0"/>
                  </a:moveTo>
                  <a:lnTo>
                    <a:pt x="2248036" y="0"/>
                  </a:lnTo>
                  <a:lnTo>
                    <a:pt x="2248036" y="566454"/>
                  </a:lnTo>
                  <a:lnTo>
                    <a:pt x="0" y="566454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2248036" cy="6045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353840" y="4909449"/>
            <a:ext cx="2848716" cy="41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0"/>
              </a:lnSpc>
            </a:pPr>
            <a:r>
              <a:rPr lang="en-US" sz="2478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Pacote 2</a:t>
            </a:r>
          </a:p>
        </p:txBody>
      </p:sp>
      <p:grpSp>
        <p:nvGrpSpPr>
          <p:cNvPr id="25" name="Group 25"/>
          <p:cNvGrpSpPr/>
          <p:nvPr/>
        </p:nvGrpSpPr>
        <p:grpSpPr>
          <a:xfrm rot="-4458227">
            <a:off x="5194352" y="12192506"/>
            <a:ext cx="6664400" cy="282902"/>
            <a:chOff x="0" y="0"/>
            <a:chExt cx="1755233" cy="74509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755233" cy="74509"/>
            </a:xfrm>
            <a:custGeom>
              <a:avLst/>
              <a:gdLst/>
              <a:ahLst/>
              <a:cxnLst/>
              <a:rect l="l" t="t" r="r" b="b"/>
              <a:pathLst>
                <a:path w="1755233" h="74509">
                  <a:moveTo>
                    <a:pt x="0" y="0"/>
                  </a:moveTo>
                  <a:lnTo>
                    <a:pt x="1755233" y="0"/>
                  </a:lnTo>
                  <a:lnTo>
                    <a:pt x="1755233" y="74509"/>
                  </a:lnTo>
                  <a:lnTo>
                    <a:pt x="0" y="74509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1755233" cy="112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 rot="-4504389">
            <a:off x="8721481" y="-1010244"/>
            <a:ext cx="6664400" cy="282902"/>
            <a:chOff x="0" y="0"/>
            <a:chExt cx="1755233" cy="7450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755233" cy="74509"/>
            </a:xfrm>
            <a:custGeom>
              <a:avLst/>
              <a:gdLst/>
              <a:ahLst/>
              <a:cxnLst/>
              <a:rect l="l" t="t" r="r" b="b"/>
              <a:pathLst>
                <a:path w="1755233" h="74509">
                  <a:moveTo>
                    <a:pt x="0" y="0"/>
                  </a:moveTo>
                  <a:lnTo>
                    <a:pt x="1755233" y="0"/>
                  </a:lnTo>
                  <a:lnTo>
                    <a:pt x="1755233" y="74509"/>
                  </a:lnTo>
                  <a:lnTo>
                    <a:pt x="0" y="74509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1755233" cy="112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973266" y="4936559"/>
            <a:ext cx="7490878" cy="1946660"/>
            <a:chOff x="0" y="0"/>
            <a:chExt cx="2248036" cy="584199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248036" cy="584199"/>
            </a:xfrm>
            <a:custGeom>
              <a:avLst/>
              <a:gdLst/>
              <a:ahLst/>
              <a:cxnLst/>
              <a:rect l="l" t="t" r="r" b="b"/>
              <a:pathLst>
                <a:path w="2248036" h="584199">
                  <a:moveTo>
                    <a:pt x="0" y="0"/>
                  </a:moveTo>
                  <a:lnTo>
                    <a:pt x="2248036" y="0"/>
                  </a:lnTo>
                  <a:lnTo>
                    <a:pt x="2248036" y="584199"/>
                  </a:lnTo>
                  <a:lnTo>
                    <a:pt x="0" y="584199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-38100"/>
              <a:ext cx="2248036" cy="6222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1138020" y="1901974"/>
            <a:ext cx="7603224" cy="80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625"/>
              </a:lnSpc>
            </a:pPr>
            <a:r>
              <a:rPr lang="en-US" sz="4732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Treinamento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341571" y="5305314"/>
            <a:ext cx="6960472" cy="1253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O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treinamento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foi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feito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utilizando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cerca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de 30 min de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áudios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.</a:t>
            </a:r>
          </a:p>
          <a:p>
            <a:pPr algn="l">
              <a:lnSpc>
                <a:spcPts val="2366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1416248" y="8647950"/>
            <a:ext cx="2848716" cy="41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0"/>
              </a:lnSpc>
            </a:pPr>
            <a:r>
              <a:rPr lang="en-US" sz="2478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Pacote 2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238469" y="3034340"/>
            <a:ext cx="6960472" cy="1368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Número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de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épocas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= 250</a:t>
            </a:r>
          </a:p>
          <a:p>
            <a:pPr algn="l">
              <a:lnSpc>
                <a:spcPts val="3639"/>
              </a:lnSpc>
            </a:pP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Número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de Batch = 18</a:t>
            </a:r>
          </a:p>
          <a:p>
            <a:pPr algn="l">
              <a:lnSpc>
                <a:spcPts val="3639"/>
              </a:lnSpc>
            </a:pP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Divisão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de dados = 80% 20%</a:t>
            </a:r>
          </a:p>
        </p:txBody>
      </p:sp>
      <p:grpSp>
        <p:nvGrpSpPr>
          <p:cNvPr id="21" name="Group 31">
            <a:extLst>
              <a:ext uri="{FF2B5EF4-FFF2-40B4-BE49-F238E27FC236}">
                <a16:creationId xmlns:a16="http://schemas.microsoft.com/office/drawing/2014/main" id="{D3DE30FF-4583-9060-97D8-9FEFAD6834BC}"/>
              </a:ext>
            </a:extLst>
          </p:cNvPr>
          <p:cNvGrpSpPr/>
          <p:nvPr/>
        </p:nvGrpSpPr>
        <p:grpSpPr>
          <a:xfrm>
            <a:off x="945259" y="7240634"/>
            <a:ext cx="7490878" cy="1946660"/>
            <a:chOff x="0" y="0"/>
            <a:chExt cx="2248036" cy="584199"/>
          </a:xfrm>
        </p:grpSpPr>
        <p:sp>
          <p:nvSpPr>
            <p:cNvPr id="22" name="Freeform 32">
              <a:extLst>
                <a:ext uri="{FF2B5EF4-FFF2-40B4-BE49-F238E27FC236}">
                  <a16:creationId xmlns:a16="http://schemas.microsoft.com/office/drawing/2014/main" id="{69C7DD86-9D5F-BB9A-0A06-C0F81659F2C2}"/>
                </a:ext>
              </a:extLst>
            </p:cNvPr>
            <p:cNvSpPr/>
            <p:nvPr/>
          </p:nvSpPr>
          <p:spPr>
            <a:xfrm>
              <a:off x="0" y="0"/>
              <a:ext cx="2248036" cy="584199"/>
            </a:xfrm>
            <a:custGeom>
              <a:avLst/>
              <a:gdLst/>
              <a:ahLst/>
              <a:cxnLst/>
              <a:rect l="l" t="t" r="r" b="b"/>
              <a:pathLst>
                <a:path w="2248036" h="584199">
                  <a:moveTo>
                    <a:pt x="0" y="0"/>
                  </a:moveTo>
                  <a:lnTo>
                    <a:pt x="2248036" y="0"/>
                  </a:lnTo>
                  <a:lnTo>
                    <a:pt x="2248036" y="584199"/>
                  </a:lnTo>
                  <a:lnTo>
                    <a:pt x="0" y="584199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23" name="TextBox 33">
              <a:extLst>
                <a:ext uri="{FF2B5EF4-FFF2-40B4-BE49-F238E27FC236}">
                  <a16:creationId xmlns:a16="http://schemas.microsoft.com/office/drawing/2014/main" id="{3B5A2BE3-C3F2-BB5D-D2E0-8F4A355A20A1}"/>
                </a:ext>
              </a:extLst>
            </p:cNvPr>
            <p:cNvSpPr txBox="1"/>
            <p:nvPr/>
          </p:nvSpPr>
          <p:spPr>
            <a:xfrm>
              <a:off x="0" y="-38100"/>
              <a:ext cx="2248036" cy="6222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8" name="TextBox 42">
            <a:extLst>
              <a:ext uri="{FF2B5EF4-FFF2-40B4-BE49-F238E27FC236}">
                <a16:creationId xmlns:a16="http://schemas.microsoft.com/office/drawing/2014/main" id="{2D9652E3-DAC4-7149-B0B9-BCD52839F5B7}"/>
              </a:ext>
            </a:extLst>
          </p:cNvPr>
          <p:cNvSpPr txBox="1"/>
          <p:nvPr/>
        </p:nvSpPr>
        <p:spPr>
          <a:xfrm>
            <a:off x="1276209" y="7572432"/>
            <a:ext cx="6960472" cy="907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O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último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treinamento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realizado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durou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cerca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de 4 horas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3446" y="3781940"/>
            <a:ext cx="5235131" cy="4192698"/>
            <a:chOff x="0" y="0"/>
            <a:chExt cx="1570033" cy="12574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0033" cy="1257404"/>
            </a:xfrm>
            <a:custGeom>
              <a:avLst/>
              <a:gdLst/>
              <a:ahLst/>
              <a:cxnLst/>
              <a:rect l="l" t="t" r="r" b="b"/>
              <a:pathLst>
                <a:path w="1570033" h="1257404">
                  <a:moveTo>
                    <a:pt x="0" y="0"/>
                  </a:moveTo>
                  <a:lnTo>
                    <a:pt x="1570033" y="0"/>
                  </a:lnTo>
                  <a:lnTo>
                    <a:pt x="1570033" y="1257404"/>
                  </a:lnTo>
                  <a:lnTo>
                    <a:pt x="0" y="1257404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70033" cy="12955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21930" y="3541436"/>
            <a:ext cx="5235131" cy="858393"/>
            <a:chOff x="0" y="0"/>
            <a:chExt cx="1570033" cy="25743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70033" cy="257435"/>
            </a:xfrm>
            <a:custGeom>
              <a:avLst/>
              <a:gdLst/>
              <a:ahLst/>
              <a:cxnLst/>
              <a:rect l="l" t="t" r="r" b="b"/>
              <a:pathLst>
                <a:path w="1570033" h="257435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526435" y="3541436"/>
            <a:ext cx="5235131" cy="858393"/>
            <a:chOff x="0" y="0"/>
            <a:chExt cx="1570033" cy="25743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70033" cy="257435"/>
            </a:xfrm>
            <a:custGeom>
              <a:avLst/>
              <a:gdLst/>
              <a:ahLst/>
              <a:cxnLst/>
              <a:rect l="l" t="t" r="r" b="b"/>
              <a:pathLst>
                <a:path w="1570033" h="257435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930939" y="3541436"/>
            <a:ext cx="5235131" cy="240504"/>
            <a:chOff x="0" y="0"/>
            <a:chExt cx="1570033" cy="7212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70033" cy="72128"/>
            </a:xfrm>
            <a:custGeom>
              <a:avLst/>
              <a:gdLst/>
              <a:ahLst/>
              <a:cxnLst/>
              <a:rect l="l" t="t" r="r" b="b"/>
              <a:pathLst>
                <a:path w="1570033" h="72128">
                  <a:moveTo>
                    <a:pt x="0" y="0"/>
                  </a:moveTo>
                  <a:lnTo>
                    <a:pt x="1570033" y="0"/>
                  </a:lnTo>
                  <a:lnTo>
                    <a:pt x="1570033" y="72128"/>
                  </a:lnTo>
                  <a:lnTo>
                    <a:pt x="0" y="72128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570033" cy="1102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528511" y="3781940"/>
            <a:ext cx="5235131" cy="4192698"/>
            <a:chOff x="0" y="0"/>
            <a:chExt cx="1570033" cy="125740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70033" cy="1257404"/>
            </a:xfrm>
            <a:custGeom>
              <a:avLst/>
              <a:gdLst/>
              <a:ahLst/>
              <a:cxnLst/>
              <a:rect l="l" t="t" r="r" b="b"/>
              <a:pathLst>
                <a:path w="1570033" h="1257404">
                  <a:moveTo>
                    <a:pt x="0" y="0"/>
                  </a:moveTo>
                  <a:lnTo>
                    <a:pt x="1570033" y="0"/>
                  </a:lnTo>
                  <a:lnTo>
                    <a:pt x="1570033" y="1257404"/>
                  </a:lnTo>
                  <a:lnTo>
                    <a:pt x="0" y="1257404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570033" cy="12955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1930939" y="3781940"/>
            <a:ext cx="5235131" cy="4192698"/>
            <a:chOff x="0" y="0"/>
            <a:chExt cx="1570033" cy="125740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70033" cy="1257404"/>
            </a:xfrm>
            <a:custGeom>
              <a:avLst/>
              <a:gdLst/>
              <a:ahLst/>
              <a:cxnLst/>
              <a:rect l="l" t="t" r="r" b="b"/>
              <a:pathLst>
                <a:path w="1570033" h="1257404">
                  <a:moveTo>
                    <a:pt x="0" y="0"/>
                  </a:moveTo>
                  <a:lnTo>
                    <a:pt x="1570033" y="0"/>
                  </a:lnTo>
                  <a:lnTo>
                    <a:pt x="1570033" y="1257404"/>
                  </a:lnTo>
                  <a:lnTo>
                    <a:pt x="0" y="1257404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570033" cy="12955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295400" y="1877956"/>
            <a:ext cx="15630265" cy="986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61"/>
              </a:lnSpc>
            </a:pPr>
            <a:r>
              <a:rPr lang="en-US" sz="5829" dirty="0" err="1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Métricas</a:t>
            </a:r>
            <a:r>
              <a:rPr lang="en-US" sz="5829" dirty="0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 de </a:t>
            </a:r>
            <a:r>
              <a:rPr lang="en-US" sz="5829" dirty="0" err="1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avaliação</a:t>
            </a:r>
            <a:endParaRPr lang="en-US" sz="5829" dirty="0">
              <a:solidFill>
                <a:srgbClr val="023D54"/>
              </a:solidFill>
              <a:latin typeface="Jannah Medium"/>
              <a:ea typeface="Jannah Medium"/>
              <a:cs typeface="Jannah Medium"/>
              <a:sym typeface="Jannah Medium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603472" y="4677290"/>
            <a:ext cx="4277339" cy="2736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Teste de qualidade do output gerado, sendo o resultado ótimo, o que se aproxima mais da voz humana.</a:t>
            </a:r>
          </a:p>
          <a:p>
            <a:pPr algn="l">
              <a:lnSpc>
                <a:spcPts val="3639"/>
              </a:lnSpc>
            </a:pPr>
            <a:endParaRPr lang="en-US" sz="2799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7005331" y="4677290"/>
            <a:ext cx="4277339" cy="1364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Analisar se o áudio gerado é fiel ao texto da entrada.</a:t>
            </a:r>
          </a:p>
          <a:p>
            <a:pPr algn="l">
              <a:lnSpc>
                <a:spcPts val="3639"/>
              </a:lnSpc>
            </a:pPr>
            <a:endParaRPr lang="en-US" sz="2799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2309637" y="4677290"/>
            <a:ext cx="4277339" cy="3193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Avaliar a qualidade do espectrograma gerado antes do resultado final (o áudio final é gerado a partir de um espctrograma).</a:t>
            </a:r>
          </a:p>
          <a:p>
            <a:pPr algn="l">
              <a:lnSpc>
                <a:spcPts val="3639"/>
              </a:lnSpc>
            </a:pPr>
            <a:endParaRPr lang="en-US" sz="2799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grpSp>
        <p:nvGrpSpPr>
          <p:cNvPr id="24" name="Group 24"/>
          <p:cNvGrpSpPr/>
          <p:nvPr/>
        </p:nvGrpSpPr>
        <p:grpSpPr>
          <a:xfrm rot="-2700000">
            <a:off x="-4025886" y="-7445998"/>
            <a:ext cx="6664400" cy="8669109"/>
            <a:chOff x="0" y="0"/>
            <a:chExt cx="1755233" cy="228322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-2700000">
            <a:off x="15651243" y="9728189"/>
            <a:ext cx="6664400" cy="8669109"/>
            <a:chOff x="0" y="0"/>
            <a:chExt cx="1755233" cy="2283222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 rot="-2700000">
            <a:off x="-4025886" y="-7139733"/>
            <a:ext cx="6664400" cy="8669109"/>
            <a:chOff x="0" y="0"/>
            <a:chExt cx="1755233" cy="2283222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 rot="-2700000">
            <a:off x="15651243" y="9312941"/>
            <a:ext cx="6664400" cy="8669109"/>
            <a:chOff x="0" y="0"/>
            <a:chExt cx="1755233" cy="228322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6528511" y="3541436"/>
            <a:ext cx="5235131" cy="858393"/>
            <a:chOff x="0" y="0"/>
            <a:chExt cx="1570033" cy="257435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570033" cy="257435"/>
            </a:xfrm>
            <a:custGeom>
              <a:avLst/>
              <a:gdLst/>
              <a:ahLst/>
              <a:cxnLst/>
              <a:rect l="l" t="t" r="r" b="b"/>
              <a:pathLst>
                <a:path w="1570033" h="257435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1930939" y="3541436"/>
            <a:ext cx="5235131" cy="858393"/>
            <a:chOff x="0" y="0"/>
            <a:chExt cx="1570033" cy="257435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570033" cy="257435"/>
            </a:xfrm>
            <a:custGeom>
              <a:avLst/>
              <a:gdLst/>
              <a:ahLst/>
              <a:cxnLst/>
              <a:rect l="l" t="t" r="r" b="b"/>
              <a:pathLst>
                <a:path w="1570033" h="257435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1603472" y="3673135"/>
            <a:ext cx="417426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Output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6767206" y="3673135"/>
            <a:ext cx="417426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Input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2412706" y="3673135"/>
            <a:ext cx="417426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Espectrograma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3446" y="3781940"/>
            <a:ext cx="5235131" cy="4192698"/>
            <a:chOff x="0" y="0"/>
            <a:chExt cx="1570033" cy="12574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0033" cy="1257404"/>
            </a:xfrm>
            <a:custGeom>
              <a:avLst/>
              <a:gdLst/>
              <a:ahLst/>
              <a:cxnLst/>
              <a:rect l="l" t="t" r="r" b="b"/>
              <a:pathLst>
                <a:path w="1570033" h="1257404">
                  <a:moveTo>
                    <a:pt x="0" y="0"/>
                  </a:moveTo>
                  <a:lnTo>
                    <a:pt x="1570033" y="0"/>
                  </a:lnTo>
                  <a:lnTo>
                    <a:pt x="1570033" y="1257404"/>
                  </a:lnTo>
                  <a:lnTo>
                    <a:pt x="0" y="1257404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70033" cy="12955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21930" y="3541436"/>
            <a:ext cx="5235131" cy="858393"/>
            <a:chOff x="0" y="0"/>
            <a:chExt cx="1570033" cy="25743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70033" cy="257435"/>
            </a:xfrm>
            <a:custGeom>
              <a:avLst/>
              <a:gdLst/>
              <a:ahLst/>
              <a:cxnLst/>
              <a:rect l="l" t="t" r="r" b="b"/>
              <a:pathLst>
                <a:path w="1570033" h="257435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526435" y="3541436"/>
            <a:ext cx="5235131" cy="858393"/>
            <a:chOff x="0" y="0"/>
            <a:chExt cx="1570033" cy="25743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70033" cy="257435"/>
            </a:xfrm>
            <a:custGeom>
              <a:avLst/>
              <a:gdLst/>
              <a:ahLst/>
              <a:cxnLst/>
              <a:rect l="l" t="t" r="r" b="b"/>
              <a:pathLst>
                <a:path w="1570033" h="257435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930939" y="3541436"/>
            <a:ext cx="5235131" cy="240504"/>
            <a:chOff x="0" y="0"/>
            <a:chExt cx="1570033" cy="7212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70033" cy="72128"/>
            </a:xfrm>
            <a:custGeom>
              <a:avLst/>
              <a:gdLst/>
              <a:ahLst/>
              <a:cxnLst/>
              <a:rect l="l" t="t" r="r" b="b"/>
              <a:pathLst>
                <a:path w="1570033" h="72128">
                  <a:moveTo>
                    <a:pt x="0" y="0"/>
                  </a:moveTo>
                  <a:lnTo>
                    <a:pt x="1570033" y="0"/>
                  </a:lnTo>
                  <a:lnTo>
                    <a:pt x="1570033" y="72128"/>
                  </a:lnTo>
                  <a:lnTo>
                    <a:pt x="0" y="72128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570033" cy="1102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528511" y="3781940"/>
            <a:ext cx="5235131" cy="4192698"/>
            <a:chOff x="0" y="0"/>
            <a:chExt cx="1570033" cy="125740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70033" cy="1257404"/>
            </a:xfrm>
            <a:custGeom>
              <a:avLst/>
              <a:gdLst/>
              <a:ahLst/>
              <a:cxnLst/>
              <a:rect l="l" t="t" r="r" b="b"/>
              <a:pathLst>
                <a:path w="1570033" h="1257404">
                  <a:moveTo>
                    <a:pt x="0" y="0"/>
                  </a:moveTo>
                  <a:lnTo>
                    <a:pt x="1570033" y="0"/>
                  </a:lnTo>
                  <a:lnTo>
                    <a:pt x="1570033" y="1257404"/>
                  </a:lnTo>
                  <a:lnTo>
                    <a:pt x="0" y="1257404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570033" cy="12955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1930939" y="3781940"/>
            <a:ext cx="5235131" cy="4192698"/>
            <a:chOff x="0" y="0"/>
            <a:chExt cx="1570033" cy="125740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70033" cy="1257404"/>
            </a:xfrm>
            <a:custGeom>
              <a:avLst/>
              <a:gdLst/>
              <a:ahLst/>
              <a:cxnLst/>
              <a:rect l="l" t="t" r="r" b="b"/>
              <a:pathLst>
                <a:path w="1570033" h="1257404">
                  <a:moveTo>
                    <a:pt x="0" y="0"/>
                  </a:moveTo>
                  <a:lnTo>
                    <a:pt x="1570033" y="0"/>
                  </a:lnTo>
                  <a:lnTo>
                    <a:pt x="1570033" y="1257404"/>
                  </a:lnTo>
                  <a:lnTo>
                    <a:pt x="0" y="1257404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1570033" cy="12955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328867" y="1639480"/>
            <a:ext cx="15630265" cy="986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61"/>
              </a:lnSpc>
            </a:pPr>
            <a:r>
              <a:rPr lang="en-US" sz="5829" dirty="0" err="1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Resultados</a:t>
            </a:r>
            <a:endParaRPr lang="en-US" sz="5829" dirty="0">
              <a:solidFill>
                <a:srgbClr val="023D54"/>
              </a:solidFill>
              <a:latin typeface="Jannah Medium"/>
              <a:ea typeface="Jannah Medium"/>
              <a:cs typeface="Jannah Medium"/>
              <a:sym typeface="Jannah Medium"/>
            </a:endParaRPr>
          </a:p>
        </p:txBody>
      </p:sp>
      <p:grpSp>
        <p:nvGrpSpPr>
          <p:cNvPr id="24" name="Group 24"/>
          <p:cNvGrpSpPr/>
          <p:nvPr/>
        </p:nvGrpSpPr>
        <p:grpSpPr>
          <a:xfrm rot="-2700000">
            <a:off x="-4025886" y="-7445998"/>
            <a:ext cx="6664400" cy="8669109"/>
            <a:chOff x="0" y="0"/>
            <a:chExt cx="1755233" cy="228322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-2700000">
            <a:off x="15651243" y="9728189"/>
            <a:ext cx="6664400" cy="8669109"/>
            <a:chOff x="0" y="0"/>
            <a:chExt cx="1755233" cy="2283222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 rot="-2700000">
            <a:off x="-4025886" y="-7139733"/>
            <a:ext cx="6664400" cy="8669109"/>
            <a:chOff x="0" y="0"/>
            <a:chExt cx="1755233" cy="2283222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 rot="-2700000">
            <a:off x="15651243" y="9312941"/>
            <a:ext cx="6664400" cy="8669109"/>
            <a:chOff x="0" y="0"/>
            <a:chExt cx="1755233" cy="228322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6528511" y="3541436"/>
            <a:ext cx="5235131" cy="858393"/>
            <a:chOff x="0" y="0"/>
            <a:chExt cx="1570033" cy="257435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570033" cy="257435"/>
            </a:xfrm>
            <a:custGeom>
              <a:avLst/>
              <a:gdLst/>
              <a:ahLst/>
              <a:cxnLst/>
              <a:rect l="l" t="t" r="r" b="b"/>
              <a:pathLst>
                <a:path w="1570033" h="257435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1930939" y="3541436"/>
            <a:ext cx="5235131" cy="858393"/>
            <a:chOff x="0" y="0"/>
            <a:chExt cx="1570033" cy="257435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570033" cy="257435"/>
            </a:xfrm>
            <a:custGeom>
              <a:avLst/>
              <a:gdLst/>
              <a:ahLst/>
              <a:cxnLst/>
              <a:rect l="l" t="t" r="r" b="b"/>
              <a:pathLst>
                <a:path w="1570033" h="257435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1603472" y="3673135"/>
            <a:ext cx="4174269" cy="1123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Teste 1</a:t>
            </a:r>
          </a:p>
          <a:p>
            <a:pPr algn="ctr">
              <a:lnSpc>
                <a:spcPts val="4480"/>
              </a:lnSpc>
            </a:pPr>
            <a:endParaRPr lang="en-US" sz="3200" dirty="0">
              <a:solidFill>
                <a:srgbClr val="FFFFFF"/>
              </a:solidFill>
              <a:latin typeface="Jannah Medium"/>
              <a:ea typeface="Jannah Medium"/>
              <a:cs typeface="Jannah Medium"/>
              <a:sym typeface="Jannah Medium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6767206" y="3673135"/>
            <a:ext cx="4174269" cy="54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Teste 2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2412706" y="3673135"/>
            <a:ext cx="4174269" cy="54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dirty="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Teste 3</a:t>
            </a:r>
          </a:p>
        </p:txBody>
      </p:sp>
      <p:pic>
        <p:nvPicPr>
          <p:cNvPr id="47" name="Faical">
            <a:hlinkClick r:id="" action="ppaction://media"/>
            <a:extLst>
              <a:ext uri="{FF2B5EF4-FFF2-40B4-BE49-F238E27FC236}">
                <a16:creationId xmlns:a16="http://schemas.microsoft.com/office/drawing/2014/main" id="{77E4C192-EB34-1B36-828B-CA8BACC821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293291" y="4655060"/>
            <a:ext cx="2794630" cy="2794630"/>
          </a:xfrm>
          <a:prstGeom prst="rect">
            <a:avLst/>
          </a:prstGeom>
        </p:spPr>
      </p:pic>
      <p:pic>
        <p:nvPicPr>
          <p:cNvPr id="21" name="CarneBovina">
            <a:hlinkClick r:id="" action="ppaction://media"/>
            <a:extLst>
              <a:ext uri="{FF2B5EF4-FFF2-40B4-BE49-F238E27FC236}">
                <a16:creationId xmlns:a16="http://schemas.microsoft.com/office/drawing/2014/main" id="{C0E2B41F-A9AD-1D7B-1051-1831F38EE32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20840" y="4718875"/>
            <a:ext cx="2667000" cy="2667000"/>
          </a:xfrm>
          <a:prstGeom prst="rect">
            <a:avLst/>
          </a:prstGeom>
        </p:spPr>
      </p:pic>
      <p:pic>
        <p:nvPicPr>
          <p:cNvPr id="22" name="trigue">
            <a:hlinkClick r:id="" action="ppaction://media"/>
            <a:extLst>
              <a:ext uri="{FF2B5EF4-FFF2-40B4-BE49-F238E27FC236}">
                <a16:creationId xmlns:a16="http://schemas.microsoft.com/office/drawing/2014/main" id="{AD670B50-0BE7-8047-CDAA-96D827DFFC0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3095777" y="4629352"/>
            <a:ext cx="2898858" cy="289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351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0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26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0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313</Words>
  <Application>Microsoft Office PowerPoint</Application>
  <PresentationFormat>Personalizar</PresentationFormat>
  <Paragraphs>44</Paragraphs>
  <Slides>9</Slides>
  <Notes>0</Notes>
  <HiddenSlides>0</HiddenSlides>
  <MMClips>3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Times New Roman</vt:lpstr>
      <vt:lpstr>Jannah Medium</vt:lpstr>
      <vt:lpstr>Jannah</vt:lpstr>
      <vt:lpstr>Jannah Heavy</vt:lpstr>
      <vt:lpstr>Arial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comercial para empresas moderna azul</dc:title>
  <cp:lastModifiedBy>Marcelo Ferreira de Almeida</cp:lastModifiedBy>
  <cp:revision>3</cp:revision>
  <dcterms:created xsi:type="dcterms:W3CDTF">2006-08-16T00:00:00Z</dcterms:created>
  <dcterms:modified xsi:type="dcterms:W3CDTF">2024-08-07T01:40:58Z</dcterms:modified>
  <dc:identifier>DAGLKN8lA0o</dc:identifier>
</cp:coreProperties>
</file>

<file path=docProps/thumbnail.jpeg>
</file>